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Aileron" charset="1" panose="00000500000000000000"/>
      <p:regular r:id="rId20"/>
    </p:embeddedFont>
    <p:embeddedFont>
      <p:font typeface="Aileron Bold" charset="1" panose="00000800000000000000"/>
      <p:regular r:id="rId21"/>
    </p:embeddedFont>
    <p:embeddedFont>
      <p:font typeface="Aileron Italics" charset="1" panose="00000500000000000000"/>
      <p:regular r:id="rId22"/>
    </p:embeddedFont>
    <p:embeddedFont>
      <p:font typeface="Aileron Bold Italics" charset="1" panose="00000800000000000000"/>
      <p:regular r:id="rId23"/>
    </p:embeddedFont>
    <p:embeddedFont>
      <p:font typeface="Aileron Thin" charset="1" panose="00000300000000000000"/>
      <p:regular r:id="rId24"/>
    </p:embeddedFont>
    <p:embeddedFont>
      <p:font typeface="Aileron Thin Italics" charset="1" panose="00000300000000000000"/>
      <p:regular r:id="rId25"/>
    </p:embeddedFont>
    <p:embeddedFont>
      <p:font typeface="Aileron Light" charset="1" panose="00000400000000000000"/>
      <p:regular r:id="rId26"/>
    </p:embeddedFont>
    <p:embeddedFont>
      <p:font typeface="Aileron Light Italics" charset="1" panose="00000400000000000000"/>
      <p:regular r:id="rId27"/>
    </p:embeddedFont>
    <p:embeddedFont>
      <p:font typeface="Aileron Ultra-Bold" charset="1" panose="00000A00000000000000"/>
      <p:regular r:id="rId28"/>
    </p:embeddedFont>
    <p:embeddedFont>
      <p:font typeface="Aileron Ultra-Bold Italics" charset="1" panose="00000A00000000000000"/>
      <p:regular r:id="rId29"/>
    </p:embeddedFont>
    <p:embeddedFont>
      <p:font typeface="Aileron Heavy" charset="1" panose="00000A00000000000000"/>
      <p:regular r:id="rId30"/>
    </p:embeddedFont>
    <p:embeddedFont>
      <p:font typeface="Aileron Heavy Italics" charset="1" panose="00000A00000000000000"/>
      <p:regular r:id="rId31"/>
    </p:embeddedFont>
    <p:embeddedFont>
      <p:font typeface="Now" charset="1" panose="00000500000000000000"/>
      <p:regular r:id="rId32"/>
    </p:embeddedFont>
    <p:embeddedFont>
      <p:font typeface="Now Bold" charset="1" panose="00000800000000000000"/>
      <p:regular r:id="rId33"/>
    </p:embeddedFont>
    <p:embeddedFont>
      <p:font typeface="Now Thin" charset="1" panose="00000300000000000000"/>
      <p:regular r:id="rId34"/>
    </p:embeddedFont>
    <p:embeddedFont>
      <p:font typeface="Now Light" charset="1" panose="00000400000000000000"/>
      <p:regular r:id="rId35"/>
    </p:embeddedFont>
    <p:embeddedFont>
      <p:font typeface="Now Medium" charset="1" panose="00000600000000000000"/>
      <p:regular r:id="rId36"/>
    </p:embeddedFont>
    <p:embeddedFont>
      <p:font typeface="Now Heavy" charset="1" panose="00000A00000000000000"/>
      <p:regular r:id="rId37"/>
    </p:embeddedFont>
    <p:embeddedFont>
      <p:font typeface="Open Sauce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Open Sauce Italics" charset="1" panose="00000500000000000000"/>
      <p:regular r:id="rId40"/>
    </p:embeddedFont>
    <p:embeddedFont>
      <p:font typeface="Open Sauce Bold Italics" charset="1" panose="00000800000000000000"/>
      <p:regular r:id="rId41"/>
    </p:embeddedFont>
    <p:embeddedFont>
      <p:font typeface="Open Sauce Light" charset="1" panose="00000400000000000000"/>
      <p:regular r:id="rId42"/>
    </p:embeddedFont>
    <p:embeddedFont>
      <p:font typeface="Open Sauce Light Italics" charset="1" panose="00000400000000000000"/>
      <p:regular r:id="rId43"/>
    </p:embeddedFont>
    <p:embeddedFont>
      <p:font typeface="Open Sauce Medium" charset="1" panose="00000600000000000000"/>
      <p:regular r:id="rId44"/>
    </p:embeddedFont>
    <p:embeddedFont>
      <p:font typeface="Open Sauce Medium Italics" charset="1" panose="00000600000000000000"/>
      <p:regular r:id="rId45"/>
    </p:embeddedFont>
    <p:embeddedFont>
      <p:font typeface="Open Sauce Semi-Bold" charset="1" panose="00000700000000000000"/>
      <p:regular r:id="rId46"/>
    </p:embeddedFont>
    <p:embeddedFont>
      <p:font typeface="Open Sauce Semi-Bold Italics" charset="1" panose="000007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11533" y="5759060"/>
            <a:ext cx="6440301" cy="92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Object Oriented Design CSYE 6200 Group: 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929" y="1627078"/>
            <a:ext cx="10959085" cy="173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DAYCARE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5929" y="3243742"/>
            <a:ext cx="9659937" cy="344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 </a:t>
            </a:r>
          </a:p>
          <a:p>
            <a:pPr>
              <a:lnSpc>
                <a:spcPts val="1356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233" y="2565894"/>
            <a:ext cx="15217569" cy="6828396"/>
          </a:xfrm>
          <a:custGeom>
            <a:avLst/>
            <a:gdLst/>
            <a:ahLst/>
            <a:cxnLst/>
            <a:rect r="r" b="b" t="t" l="l"/>
            <a:pathLst>
              <a:path h="6828396" w="15217569">
                <a:moveTo>
                  <a:pt x="0" y="0"/>
                </a:moveTo>
                <a:lnTo>
                  <a:pt x="15217569" y="0"/>
                </a:lnTo>
                <a:lnTo>
                  <a:pt x="15217569" y="6828396"/>
                </a:lnTo>
                <a:lnTo>
                  <a:pt x="0" y="6828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83784" y="571433"/>
            <a:ext cx="116034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RUNNABLE THREAD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0981" y="4142811"/>
            <a:ext cx="14949065" cy="2489094"/>
          </a:xfrm>
          <a:custGeom>
            <a:avLst/>
            <a:gdLst/>
            <a:ahLst/>
            <a:cxnLst/>
            <a:rect r="r" b="b" t="t" l="l"/>
            <a:pathLst>
              <a:path h="2489094" w="14949065">
                <a:moveTo>
                  <a:pt x="0" y="0"/>
                </a:moveTo>
                <a:lnTo>
                  <a:pt x="14949065" y="0"/>
                </a:lnTo>
                <a:lnTo>
                  <a:pt x="14949065" y="2489094"/>
                </a:lnTo>
                <a:lnTo>
                  <a:pt x="0" y="248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6" t="0" r="-3446" b="-4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10908" y="571433"/>
            <a:ext cx="11549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LAMBDA FUNCTION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974" y="3750989"/>
            <a:ext cx="16300008" cy="5170259"/>
          </a:xfrm>
          <a:custGeom>
            <a:avLst/>
            <a:gdLst/>
            <a:ahLst/>
            <a:cxnLst/>
            <a:rect r="r" b="b" t="t" l="l"/>
            <a:pathLst>
              <a:path h="5170259" w="16300008">
                <a:moveTo>
                  <a:pt x="0" y="0"/>
                </a:moveTo>
                <a:lnTo>
                  <a:pt x="16300007" y="0"/>
                </a:lnTo>
                <a:lnTo>
                  <a:pt x="16300007" y="5170260"/>
                </a:lnTo>
                <a:lnTo>
                  <a:pt x="0" y="5170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1830" y="571433"/>
            <a:ext cx="158473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FACTORY DESIGN PATTERN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0263" y="3604029"/>
            <a:ext cx="12167474" cy="276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2"/>
              </a:lnSpc>
            </a:pPr>
            <a:r>
              <a:rPr lang="en-US" sz="16158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962400"/>
          <a:ext cx="16192500" cy="5257800"/>
        </p:xfrm>
        <a:graphic>
          <a:graphicData uri="http://schemas.openxmlformats.org/drawingml/2006/table">
            <a:tbl>
              <a:tblPr/>
              <a:tblGrid>
                <a:gridCol w="3238500"/>
                <a:gridCol w="3238500"/>
                <a:gridCol w="3238500"/>
                <a:gridCol w="3238500"/>
                <a:gridCol w="3238500"/>
              </a:tblGrid>
              <a:tr h="1638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9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711310" y="4638675"/>
            <a:ext cx="1914525" cy="191452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49417" y="4676775"/>
            <a:ext cx="1914525" cy="191452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8CCB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5631" y="4676775"/>
            <a:ext cx="1914525" cy="1914525"/>
            <a:chOff x="0" y="0"/>
            <a:chExt cx="2552700" cy="25527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552700" cy="255270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CBDBB"/>
              </a:solidFill>
              <a:ln w="1428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783447" y="797336"/>
              <a:ext cx="985806" cy="958027"/>
            </a:xfrm>
            <a:custGeom>
              <a:avLst/>
              <a:gdLst/>
              <a:ahLst/>
              <a:cxnLst/>
              <a:rect r="r" b="b" t="t" l="l"/>
              <a:pathLst>
                <a:path h="958027" w="985806">
                  <a:moveTo>
                    <a:pt x="0" y="0"/>
                  </a:moveTo>
                  <a:lnTo>
                    <a:pt x="985806" y="0"/>
                  </a:lnTo>
                  <a:lnTo>
                    <a:pt x="985806" y="958028"/>
                  </a:lnTo>
                  <a:lnTo>
                    <a:pt x="0" y="958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63738" y="4638675"/>
            <a:ext cx="1914525" cy="1914525"/>
            <a:chOff x="0" y="0"/>
            <a:chExt cx="2552700" cy="25527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52700" cy="25527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CDCC"/>
              </a:solidFill>
              <a:ln w="1428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791976" y="791976"/>
              <a:ext cx="968748" cy="968748"/>
            </a:xfrm>
            <a:custGeom>
              <a:avLst/>
              <a:gdLst/>
              <a:ahLst/>
              <a:cxnLst/>
              <a:rect r="r" b="b" t="t" l="l"/>
              <a:pathLst>
                <a:path h="968748" w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67687" y="4517975"/>
            <a:ext cx="1914525" cy="191452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B7DA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5471066" y="5271771"/>
            <a:ext cx="871226" cy="874406"/>
          </a:xfrm>
          <a:custGeom>
            <a:avLst/>
            <a:gdLst/>
            <a:ahLst/>
            <a:cxnLst/>
            <a:rect r="r" b="b" t="t" l="l"/>
            <a:pathLst>
              <a:path h="874406" w="871226">
                <a:moveTo>
                  <a:pt x="871227" y="0"/>
                </a:moveTo>
                <a:lnTo>
                  <a:pt x="0" y="0"/>
                </a:lnTo>
                <a:lnTo>
                  <a:pt x="0" y="874406"/>
                </a:lnTo>
                <a:lnTo>
                  <a:pt x="871227" y="874406"/>
                </a:lnTo>
                <a:lnTo>
                  <a:pt x="8712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84199" y="5045698"/>
            <a:ext cx="1168747" cy="1100480"/>
          </a:xfrm>
          <a:custGeom>
            <a:avLst/>
            <a:gdLst/>
            <a:ahLst/>
            <a:cxnLst/>
            <a:rect r="r" b="b" t="t" l="l"/>
            <a:pathLst>
              <a:path h="1100480" w="1168747">
                <a:moveTo>
                  <a:pt x="0" y="0"/>
                </a:moveTo>
                <a:lnTo>
                  <a:pt x="1168747" y="0"/>
                </a:lnTo>
                <a:lnTo>
                  <a:pt x="1168747" y="1100479"/>
                </a:lnTo>
                <a:lnTo>
                  <a:pt x="0" y="1100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594547" y="4924998"/>
            <a:ext cx="1100480" cy="1100480"/>
          </a:xfrm>
          <a:custGeom>
            <a:avLst/>
            <a:gdLst/>
            <a:ahLst/>
            <a:cxnLst/>
            <a:rect r="r" b="b" t="t" l="l"/>
            <a:pathLst>
              <a:path h="1100480" w="1100480">
                <a:moveTo>
                  <a:pt x="0" y="0"/>
                </a:moveTo>
                <a:lnTo>
                  <a:pt x="1100479" y="0"/>
                </a:lnTo>
                <a:lnTo>
                  <a:pt x="1100479" y="1100479"/>
                </a:lnTo>
                <a:lnTo>
                  <a:pt x="0" y="1100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901269" y="1225161"/>
            <a:ext cx="12485462" cy="1385869"/>
            <a:chOff x="0" y="0"/>
            <a:chExt cx="16647282" cy="184782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16647282" cy="1194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>
                  <a:solidFill>
                    <a:srgbClr val="36B7DA"/>
                  </a:solidFill>
                  <a:latin typeface="Aileron Heavy"/>
                </a:rPr>
                <a:t>CONCEPTS AND TOOLS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269129"/>
              <a:ext cx="166472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5-Step Ordering Process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4354" y="6678472"/>
            <a:ext cx="2616883" cy="1457395"/>
            <a:chOff x="0" y="0"/>
            <a:chExt cx="3489177" cy="194319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3489177" cy="576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40326"/>
              <a:ext cx="3489177" cy="1202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3"/>
                </a:lnSpc>
              </a:pPr>
              <a:r>
                <a:rPr lang="en-US" sz="2638" spc="52">
                  <a:solidFill>
                    <a:srgbClr val="FFFFFF"/>
                  </a:solidFill>
                  <a:latin typeface="Aileron Bold"/>
                </a:rPr>
                <a:t>JAVA BACKEND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468937" y="6678435"/>
            <a:ext cx="2611775" cy="1887896"/>
            <a:chOff x="0" y="0"/>
            <a:chExt cx="3482366" cy="2517194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34823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19298"/>
              <a:ext cx="34823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 Bold"/>
                </a:rPr>
                <a:t>JAVA SWING FOR FRONTEND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19063" y="6678472"/>
            <a:ext cx="2611775" cy="1887896"/>
            <a:chOff x="0" y="0"/>
            <a:chExt cx="3482366" cy="251719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0"/>
              <a:ext cx="34823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19298"/>
              <a:ext cx="34823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 Bold"/>
                </a:rPr>
                <a:t>FACTORY DESIGN PATTERN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077006" y="6678472"/>
            <a:ext cx="2611775" cy="1430696"/>
            <a:chOff x="0" y="0"/>
            <a:chExt cx="3482366" cy="190759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0"/>
              <a:ext cx="34823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19298"/>
              <a:ext cx="3482366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 Bold"/>
                </a:rPr>
                <a:t>MVC Architecture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230096" y="7203621"/>
            <a:ext cx="27818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 Bold"/>
              </a:rPr>
              <a:t>DATABSE </a:t>
            </a:r>
          </a:p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 Bold"/>
              </a:rPr>
              <a:t>IN CSV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320" y="4334898"/>
            <a:ext cx="608933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>
                <a:solidFill>
                  <a:srgbClr val="FFFFFF"/>
                </a:solidFill>
                <a:latin typeface="Aileron Ultra-Bold"/>
              </a:rPr>
              <a:t>CONTRIBUTIONS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312466" y="0"/>
          <a:ext cx="10975534" cy="10083393"/>
        </p:xfrm>
        <a:graphic>
          <a:graphicData uri="http://schemas.openxmlformats.org/drawingml/2006/table">
            <a:tbl>
              <a:tblPr/>
              <a:tblGrid>
                <a:gridCol w="2817069"/>
                <a:gridCol w="2421962"/>
                <a:gridCol w="2875262"/>
                <a:gridCol w="2861241"/>
              </a:tblGrid>
              <a:tr h="2014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Abhinav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Immunization functionality and frontend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Satvik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Classroom functionality and  UML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2014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Devansh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Teacher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functionality and frontend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Tanmay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Student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Functionality and UML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</a:tr>
              <a:tr h="2019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Kabir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Teacher functionality and 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Devanshu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Student and Classroom functionality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</a:tr>
              <a:tr h="2019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Gautham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Classroom functionality and 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Meet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Immunization functionality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and Frontend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  <a:tr h="2014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Rakesh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"/>
                        </a:rPr>
                        <a:t>Rakesh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Frontend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</a:rPr>
                        <a:t>and Teacher functionality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478968" y="1823195"/>
          <a:ext cx="6421373" cy="8229600"/>
        </p:xfrm>
        <a:graphic>
          <a:graphicData uri="http://schemas.openxmlformats.org/drawingml/2006/table">
            <a:tbl>
              <a:tblPr/>
              <a:tblGrid>
                <a:gridCol w="5350853"/>
              </a:tblGrid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60">
                          <a:solidFill>
                            <a:srgbClr val="FFFFFF"/>
                          </a:solidFill>
                          <a:latin typeface="Aileron"/>
                        </a:rPr>
                        <a:t>INHERITANCE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POLYMORPHISM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ABSTRACTION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ENCAPSULATION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STREAM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26858" y="1823195"/>
          <a:ext cx="6421373" cy="8229600"/>
        </p:xfrm>
        <a:graphic>
          <a:graphicData uri="http://schemas.openxmlformats.org/drawingml/2006/table">
            <a:tbl>
              <a:tblPr/>
              <a:tblGrid>
                <a:gridCol w="5350853"/>
              </a:tblGrid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GENERICS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RUNNABLE THREADS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FACTORY PATTERN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LAMBDA 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FUNCTIONAL PROGRAMMING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0" y="61776"/>
            <a:ext cx="18288000" cy="123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5"/>
              </a:lnSpc>
            </a:pPr>
            <a:r>
              <a:rPr lang="en-US" sz="7260">
                <a:solidFill>
                  <a:srgbClr val="FFFBFB"/>
                </a:solidFill>
                <a:latin typeface="Canva Sans Bold"/>
              </a:rPr>
              <a:t>TECHNOLOGY AND DESIGN CONCEPTS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478968" y="1823195"/>
          <a:ext cx="6421373" cy="8229600"/>
        </p:xfrm>
        <a:graphic>
          <a:graphicData uri="http://schemas.openxmlformats.org/drawingml/2006/table">
            <a:tbl>
              <a:tblPr/>
              <a:tblGrid>
                <a:gridCol w="5350853"/>
              </a:tblGrid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JAVA.IO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THREADS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STREAM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26858" y="1823195"/>
          <a:ext cx="6421373" cy="8229600"/>
        </p:xfrm>
        <a:graphic>
          <a:graphicData uri="http://schemas.openxmlformats.org/drawingml/2006/table">
            <a:tbl>
              <a:tblPr/>
              <a:tblGrid>
                <a:gridCol w="5350853"/>
              </a:tblGrid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SWING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UTIL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SIMPLE DATE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AWT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</a:tr>
              <a:tr h="1645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</a:rPr>
                        <a:t>JAVA UTIL CALENDER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291599" y="42726"/>
            <a:ext cx="8008293" cy="1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BFB"/>
                </a:solidFill>
                <a:latin typeface="Canva Sans Bold"/>
              </a:rPr>
              <a:t> LIBRARIES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75868" y="2848872"/>
            <a:ext cx="56197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spc="500">
                <a:solidFill>
                  <a:srgbClr val="FFFFFF"/>
                </a:solidFill>
                <a:latin typeface="Aileron Bold"/>
              </a:rPr>
              <a:t>IMMUNIZATION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68050" y="6893068"/>
            <a:ext cx="56197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spc="500">
                <a:solidFill>
                  <a:srgbClr val="FFFFFF"/>
                </a:solidFill>
                <a:latin typeface="Aileron Bold"/>
              </a:rPr>
              <a:t>CLASSROOM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5229" y="2848872"/>
            <a:ext cx="347144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4"/>
              </a:lnSpc>
            </a:pPr>
            <a:r>
              <a:rPr lang="en-US" sz="5037" spc="503">
                <a:solidFill>
                  <a:srgbClr val="FFFFFF"/>
                </a:solidFill>
                <a:latin typeface="Aileron Bold"/>
              </a:rPr>
              <a:t>TEACHER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8500" y="7045468"/>
            <a:ext cx="56197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spc="500">
                <a:solidFill>
                  <a:srgbClr val="FFFFFF"/>
                </a:solidFill>
                <a:latin typeface="Aileron Bold"/>
              </a:rPr>
              <a:t>STUDENT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238500" cy="10287000"/>
          </a:xfrm>
          <a:custGeom>
            <a:avLst/>
            <a:gdLst/>
            <a:ahLst/>
            <a:cxnLst/>
            <a:rect r="r" b="b" t="t" l="l"/>
            <a:pathLst>
              <a:path h="10287000" w="32385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56014" t="0" r="-5601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34175" y="1672002"/>
            <a:ext cx="1173556" cy="853656"/>
          </a:xfrm>
          <a:custGeom>
            <a:avLst/>
            <a:gdLst/>
            <a:ahLst/>
            <a:cxnLst/>
            <a:rect r="r" b="b" t="t" l="l"/>
            <a:pathLst>
              <a:path h="853656" w="11735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9750" y="5549496"/>
            <a:ext cx="721203" cy="1173556"/>
          </a:xfrm>
          <a:custGeom>
            <a:avLst/>
            <a:gdLst/>
            <a:ahLst/>
            <a:cxnLst/>
            <a:rect r="r" b="b" t="t" l="l"/>
            <a:pathLst>
              <a:path h="1173556" w="721203">
                <a:moveTo>
                  <a:pt x="0" y="0"/>
                </a:moveTo>
                <a:lnTo>
                  <a:pt x="721203" y="0"/>
                </a:lnTo>
                <a:lnTo>
                  <a:pt x="721203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77925" y="5949194"/>
            <a:ext cx="1101617" cy="953399"/>
          </a:xfrm>
          <a:custGeom>
            <a:avLst/>
            <a:gdLst/>
            <a:ahLst/>
            <a:cxnLst/>
            <a:rect r="r" b="b" t="t" l="l"/>
            <a:pathLst>
              <a:path h="953399" w="1101617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58298" y="1571385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400000">
            <a:off x="-4533900" y="5562600"/>
            <a:ext cx="9258300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-1485900" y="4533900"/>
            <a:ext cx="9258300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0020300" y="1766024"/>
            <a:ext cx="0" cy="3377476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0115550" y="6509256"/>
            <a:ext cx="0" cy="3377476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5400000">
            <a:off x="15570562" y="2622188"/>
            <a:ext cx="3377476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400000">
            <a:off x="15570562" y="7251338"/>
            <a:ext cx="3377476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4326593" y="30865"/>
            <a:ext cx="13128520" cy="102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9"/>
              </a:lnSpc>
            </a:pPr>
            <a:r>
              <a:rPr lang="en-US" sz="6021">
                <a:solidFill>
                  <a:srgbClr val="FFFFFF"/>
                </a:solidFill>
                <a:latin typeface="Canva Sans Bold"/>
              </a:rPr>
              <a:t>FUNCTIONALITIES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6189" y="3736823"/>
            <a:ext cx="549206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3966" indent="-276983" lvl="1">
              <a:lnSpc>
                <a:spcPts val="3079"/>
              </a:lnSpc>
              <a:buFont typeface="Arial"/>
              <a:buChar char="•"/>
            </a:pPr>
            <a:r>
              <a:rPr lang="en-US" sz="2565" spc="256">
                <a:solidFill>
                  <a:srgbClr val="FFFFFF"/>
                </a:solidFill>
                <a:latin typeface="Aileron Bold"/>
              </a:rPr>
              <a:t>TEACHER REGISTRATION</a:t>
            </a:r>
          </a:p>
          <a:p>
            <a:pPr algn="just" marL="553966" indent="-276983" lvl="1">
              <a:lnSpc>
                <a:spcPts val="3079"/>
              </a:lnSpc>
              <a:buFont typeface="Arial"/>
              <a:buChar char="•"/>
            </a:pPr>
            <a:r>
              <a:rPr lang="en-US" sz="2565" spc="256">
                <a:solidFill>
                  <a:srgbClr val="FFFFFF"/>
                </a:solidFill>
                <a:latin typeface="Aileron Bold"/>
              </a:rPr>
              <a:t>TEACHER REVIEW</a:t>
            </a:r>
          </a:p>
          <a:p>
            <a:pPr algn="just" marL="553966" indent="-276983" lvl="1">
              <a:lnSpc>
                <a:spcPts val="3079"/>
              </a:lnSpc>
              <a:buFont typeface="Arial"/>
              <a:buChar char="•"/>
            </a:pPr>
            <a:r>
              <a:rPr lang="en-US" sz="2565" spc="256">
                <a:solidFill>
                  <a:srgbClr val="FFFFFF"/>
                </a:solidFill>
                <a:latin typeface="Aileron Bold"/>
              </a:rPr>
              <a:t>VIEW TEACHER DETAILS</a:t>
            </a:r>
          </a:p>
          <a:p>
            <a:pPr algn="just" marL="553966" indent="-276983" lvl="1">
              <a:lnSpc>
                <a:spcPts val="3079"/>
              </a:lnSpc>
              <a:buFont typeface="Arial"/>
              <a:buChar char="•"/>
            </a:pPr>
            <a:r>
              <a:rPr lang="en-US" sz="2565" spc="256">
                <a:solidFill>
                  <a:srgbClr val="FFFFFF"/>
                </a:solidFill>
                <a:latin typeface="Aileron Bold"/>
              </a:rPr>
              <a:t>ANNUAL REVIEW ALERT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43250" y="7931293"/>
            <a:ext cx="7143750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STUDENT REGISTRATION</a:t>
            </a:r>
          </a:p>
          <a:p>
            <a:pPr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STUDENT IMMUNIZATION STATUS</a:t>
            </a:r>
          </a:p>
          <a:p>
            <a:pPr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VIEW STUDENT DETAILS</a:t>
            </a:r>
          </a:p>
          <a:p>
            <a:pPr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REGISTRATION RENEWAL</a:t>
            </a:r>
          </a:p>
          <a:p>
            <a:pPr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UPDATE STUDENT IMMUNIZATION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86499" y="3736823"/>
            <a:ext cx="498285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TRACK IMMUNIZATION</a:t>
            </a:r>
          </a:p>
          <a:p>
            <a:pPr algn="just"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STORE RECORDS</a:t>
            </a:r>
          </a:p>
          <a:p>
            <a:pPr algn="just"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UPDATE RECORDS</a:t>
            </a:r>
          </a:p>
          <a:p>
            <a:pPr algn="just" marL="547784" indent="-273892" lvl="1">
              <a:lnSpc>
                <a:spcPts val="3044"/>
              </a:lnSpc>
              <a:buFont typeface="Arial"/>
              <a:buChar char="•"/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UPCOMING DATE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08366" y="7854226"/>
            <a:ext cx="655093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374" indent="-284687" lvl="1">
              <a:lnSpc>
                <a:spcPts val="3164"/>
              </a:lnSpc>
              <a:buFont typeface="Arial"/>
              <a:buChar char="•"/>
            </a:pPr>
            <a:r>
              <a:rPr lang="en-US" sz="2637" spc="263">
                <a:solidFill>
                  <a:srgbClr val="FFFFFF"/>
                </a:solidFill>
                <a:latin typeface="Aileron Bold"/>
              </a:rPr>
              <a:t>STUDENT TEACHER MAPING</a:t>
            </a:r>
          </a:p>
          <a:p>
            <a:pPr algn="just">
              <a:lnSpc>
                <a:spcPts val="3044"/>
              </a:lnSpc>
            </a:pPr>
            <a:r>
              <a:rPr lang="en-US" sz="2537" spc="253">
                <a:solidFill>
                  <a:srgbClr val="FFFFFF"/>
                </a:solidFill>
                <a:latin typeface="Aileron Bold"/>
              </a:rPr>
              <a:t>      BASED ON STATE RULES</a:t>
            </a:r>
          </a:p>
          <a:p>
            <a:pPr algn="just">
              <a:lnSpc>
                <a:spcPts val="316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296" y="3627242"/>
            <a:ext cx="15488811" cy="3882870"/>
          </a:xfrm>
          <a:custGeom>
            <a:avLst/>
            <a:gdLst/>
            <a:ahLst/>
            <a:cxnLst/>
            <a:rect r="r" b="b" t="t" l="l"/>
            <a:pathLst>
              <a:path h="3882870" w="15488811">
                <a:moveTo>
                  <a:pt x="0" y="0"/>
                </a:moveTo>
                <a:lnTo>
                  <a:pt x="15488810" y="0"/>
                </a:lnTo>
                <a:lnTo>
                  <a:pt x="15488810" y="3882870"/>
                </a:lnTo>
                <a:lnTo>
                  <a:pt x="0" y="388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7305" y="571433"/>
            <a:ext cx="50364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Generics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4484" y="2421596"/>
            <a:ext cx="6205973" cy="7256720"/>
          </a:xfrm>
          <a:custGeom>
            <a:avLst/>
            <a:gdLst/>
            <a:ahLst/>
            <a:cxnLst/>
            <a:rect r="r" b="b" t="t" l="l"/>
            <a:pathLst>
              <a:path h="7256720" w="6205973">
                <a:moveTo>
                  <a:pt x="0" y="0"/>
                </a:moveTo>
                <a:lnTo>
                  <a:pt x="6205973" y="0"/>
                </a:lnTo>
                <a:lnTo>
                  <a:pt x="6205973" y="7256720"/>
                </a:lnTo>
                <a:lnTo>
                  <a:pt x="0" y="725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60345" y="571433"/>
            <a:ext cx="80503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INHERITANCE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8413" y="3596129"/>
            <a:ext cx="11835869" cy="3094743"/>
          </a:xfrm>
          <a:custGeom>
            <a:avLst/>
            <a:gdLst/>
            <a:ahLst/>
            <a:cxnLst/>
            <a:rect r="r" b="b" t="t" l="l"/>
            <a:pathLst>
              <a:path h="3094743" w="11835869">
                <a:moveTo>
                  <a:pt x="0" y="0"/>
                </a:moveTo>
                <a:lnTo>
                  <a:pt x="11835868" y="0"/>
                </a:lnTo>
                <a:lnTo>
                  <a:pt x="11835868" y="3094742"/>
                </a:lnTo>
                <a:lnTo>
                  <a:pt x="0" y="309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1793" y="571433"/>
            <a:ext cx="7027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BFB"/>
                </a:solidFill>
                <a:latin typeface="Canva Sans Bold"/>
              </a:rPr>
              <a:t>STREAM API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DAF2oWExCUk</dc:identifier>
  <dcterms:modified xsi:type="dcterms:W3CDTF">2011-08-01T06:04:30Z</dcterms:modified>
  <cp:revision>1</cp:revision>
  <dc:title>DAYcare</dc:title>
</cp:coreProperties>
</file>